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">
          <p15:clr>
            <a:srgbClr val="A4A3A4"/>
          </p15:clr>
        </p15:guide>
        <p15:guide id="2" orient="horz" pos="34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orient="horz" pos="3612">
          <p15:clr>
            <a:srgbClr val="A4A3A4"/>
          </p15:clr>
        </p15:guide>
        <p15:guide id="7" orient="horz" pos="4155">
          <p15:clr>
            <a:srgbClr val="A4A3A4"/>
          </p15:clr>
        </p15:guide>
        <p15:guide id="8" orient="horz" pos="4064">
          <p15:clr>
            <a:srgbClr val="A4A3A4"/>
          </p15:clr>
        </p15:guide>
        <p15:guide id="9" orient="horz" pos="1070">
          <p15:clr>
            <a:srgbClr val="A4A3A4"/>
          </p15:clr>
        </p15:guide>
        <p15:guide id="10" orient="horz" pos="1842">
          <p15:clr>
            <a:srgbClr val="A4A3A4"/>
          </p15:clr>
        </p15:guide>
        <p15:guide id="11" orient="horz" pos="2658">
          <p15:clr>
            <a:srgbClr val="A4A3A4"/>
          </p15:clr>
        </p15:guide>
        <p15:guide id="12" orient="horz" pos="2614">
          <p15:clr>
            <a:srgbClr val="A4A3A4"/>
          </p15:clr>
        </p15:guide>
        <p15:guide id="13" pos="5758">
          <p15:clr>
            <a:srgbClr val="A4A3A4"/>
          </p15:clr>
        </p15:guide>
        <p15:guide id="14" pos="5534">
          <p15:clr>
            <a:srgbClr val="A4A3A4"/>
          </p15:clr>
        </p15:guide>
        <p15:guide id="15" pos="225">
          <p15:clr>
            <a:srgbClr val="A4A3A4"/>
          </p15:clr>
        </p15:guide>
        <p15:guide id="16" pos="5396">
          <p15:clr>
            <a:srgbClr val="A4A3A4"/>
          </p15:clr>
        </p15:guide>
        <p15:guide id="17" pos="362">
          <p15:clr>
            <a:srgbClr val="A4A3A4"/>
          </p15:clr>
        </p15:guide>
        <p15:guide id="18" pos="2880">
          <p15:clr>
            <a:srgbClr val="A4A3A4"/>
          </p15:clr>
        </p15:guide>
        <p15:guide id="19" pos="170">
          <p15:clr>
            <a:srgbClr val="A4A3A4"/>
          </p15:clr>
        </p15:guide>
        <p15:guide id="20" pos="6069">
          <p15:clr>
            <a:srgbClr val="A4A3A4"/>
          </p15:clr>
        </p15:guide>
        <p15:guide id="21" pos="3119">
          <p15:clr>
            <a:srgbClr val="A4A3A4"/>
          </p15:clr>
        </p15:guide>
        <p15:guide id="22" pos="5576">
          <p15:clr>
            <a:srgbClr val="A4A3A4"/>
          </p15:clr>
        </p15:guide>
        <p15:guide id="23" pos="1007">
          <p15:clr>
            <a:srgbClr val="A4A3A4"/>
          </p15:clr>
        </p15:guide>
        <p15:guide id="24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06">
          <p15:clr>
            <a:srgbClr val="A4A3A4"/>
          </p15:clr>
        </p15:guide>
        <p15:guide id="4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7149" autoAdjust="0"/>
  </p:normalViewPr>
  <p:slideViewPr>
    <p:cSldViewPr>
      <p:cViewPr varScale="1">
        <p:scale>
          <a:sx n="110" d="100"/>
          <a:sy n="110" d="100"/>
        </p:scale>
        <p:origin x="1668" y="96"/>
      </p:cViewPr>
      <p:guideLst>
        <p:guide orient="horz" pos="1138"/>
        <p:guide orient="horz" pos="345"/>
        <p:guide orient="horz"/>
        <p:guide orient="horz" pos="3974"/>
        <p:guide orient="horz" pos="2341"/>
        <p:guide orient="horz" pos="3612"/>
        <p:guide orient="horz" pos="4155"/>
        <p:guide orient="horz" pos="4064"/>
        <p:guide orient="horz" pos="1070"/>
        <p:guide orient="horz" pos="1842"/>
        <p:guide orient="horz" pos="2658"/>
        <p:guide orient="horz" pos="2614"/>
        <p:guide pos="5758"/>
        <p:guide pos="5534"/>
        <p:guide pos="225"/>
        <p:guide pos="5396"/>
        <p:guide pos="362"/>
        <p:guide pos="2880"/>
        <p:guide pos="170"/>
        <p:guide pos="6069"/>
        <p:guide pos="3119"/>
        <p:guide pos="5576"/>
        <p:guide pos="1007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howGuides="1">
      <p:cViewPr varScale="1">
        <p:scale>
          <a:sx n="82" d="100"/>
          <a:sy n="82" d="100"/>
        </p:scale>
        <p:origin x="-3966" y="-96"/>
      </p:cViewPr>
      <p:guideLst>
        <p:guide orient="horz" pos="3130"/>
        <p:guide pos="2143"/>
        <p:guide orient="horz" pos="3106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207F23D9-DF40-4811-9C78-A2E2A32398DD}" type="datetime1">
              <a:rPr lang="ko-KR" altLang="en-US"/>
              <a:pPr lvl="0">
                <a:defRPr/>
              </a:pPr>
              <a:t>2024-02-02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4DD6E7B0-61C4-474B-96F1-99E4547EAD79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F3AF6795-A612-454E-AF7A-9192B1BEBB13}" type="datetime1">
              <a:rPr lang="ko-KR" altLang="en-US"/>
              <a:pPr lvl="0">
                <a:defRPr/>
              </a:pPr>
              <a:t>2024-02-02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95325" y="741363"/>
            <a:ext cx="534511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0745" tIns="45373" rIns="90745" bIns="45373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A0A51D67-0C14-4576-BCC5-A508196B7BB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10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5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6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7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8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9</a:t>
            </a:fld>
            <a:endParaRPr lang="en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37828"/>
            <a:ext cx="121615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04359" y="137828"/>
            <a:ext cx="356153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b="1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484616" y="626400"/>
            <a:ext cx="7276696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6825208" y="626400"/>
            <a:ext cx="3080792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82114" y="1700808"/>
            <a:ext cx="8475342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>
              <a:defRPr/>
            </a:pPr>
            <a:r>
              <a:rPr lang="ko-KR" altLang="en-US" sz="6600" b="1" cap="all" dirty="0">
                <a:ln w="0"/>
                <a:solidFill>
                  <a:srgbClr val="0083CB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청년일자리도약장려금 참여신청매뉴얼</a:t>
            </a:r>
            <a:endParaRPr lang="en-US" altLang="ko-KR" sz="6600" b="1" cap="all" dirty="0">
              <a:ln w="0"/>
              <a:solidFill>
                <a:srgbClr val="0083CB"/>
              </a:solidFill>
              <a:effectLst>
                <a:reflection blurRad="12700" stA="50000" endPos="50000" dist="5000" dir="5400000" sy="-100000" rotWithShape="0"/>
              </a:effectLst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82" y="4993352"/>
            <a:ext cx="1926835" cy="73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2920" y="4181018"/>
            <a:ext cx="12601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한컴 고딕" pitchFamily="2" charset="-127"/>
                <a:ea typeface="한컴 고딕" pitchFamily="2" charset="-127"/>
              </a:rPr>
              <a:t>2024.01</a:t>
            </a:r>
            <a:endParaRPr lang="ko-KR" altLang="en-US" sz="2000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53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53663"/>
              </p:ext>
            </p:extLst>
          </p:nvPr>
        </p:nvGraphicFramePr>
        <p:xfrm>
          <a:off x="6912000" y="892084"/>
          <a:ext cx="2721520" cy="186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확인서 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기업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기업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예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(6)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67A5707-9921-4E4C-B00F-B06939920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46" y="1363091"/>
            <a:ext cx="6164647" cy="437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1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02164"/>
              </p:ext>
            </p:extLst>
          </p:nvPr>
        </p:nvGraphicFramePr>
        <p:xfrm>
          <a:off x="6912000" y="892084"/>
          <a:ext cx="2721520" cy="21594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확인서 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청년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청년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선택하지 않은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아니오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(7)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CD9D9C3-49F5-4B19-A370-41F797967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39" y="984618"/>
            <a:ext cx="5768461" cy="516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1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62924"/>
              </p:ext>
            </p:extLst>
          </p:nvPr>
        </p:nvGraphicFramePr>
        <p:xfrm>
          <a:off x="6912000" y="892084"/>
          <a:ext cx="2721520" cy="48910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개인정보 수집 이용에 대한 동의서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사업주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임시저장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참여신청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 수집 이용에 대한 동의서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동의합니다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선택하지 않은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홈페이지에서 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 명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주민등록번호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외국인등록번호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작성하지 않는 경우 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동의서가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외국인등록번호가 없는 외국인 사업주의 경우 선택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필수입력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사업주명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법인등록번호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전화번호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외국인등록번호 없는 사유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필수항목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(*)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모두 작성된 경우 신청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신청기간 내에만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 내 채용예정인원 합이 지원한도보다 큰 경우 신청 불가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 내 채용예정인원 합계와 동일 사업주가 신청한 참여신청서 내 채용예정인원 합계가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30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명을 초과할 경우 알림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482075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(8)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0F44A66-0D60-45D2-AE5A-4922B1BC3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" y="1049237"/>
            <a:ext cx="6189031" cy="4982182"/>
          </a:xfrm>
          <a:prstGeom prst="rect">
            <a:avLst/>
          </a:prstGeom>
        </p:spPr>
      </p:pic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503487" y="1332821"/>
            <a:ext cx="5976664" cy="273630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332821" y="1072824"/>
            <a:ext cx="216000" cy="20978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4335596" y="463515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4934915" y="5699736"/>
            <a:ext cx="745228" cy="21805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08C33586-FA75-407C-BC56-A848422372DB}"/>
              </a:ext>
            </a:extLst>
          </p:cNvPr>
          <p:cNvSpPr/>
          <p:nvPr/>
        </p:nvSpPr>
        <p:spPr>
          <a:xfrm>
            <a:off x="5195026" y="544686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038D1446-A074-4EE0-B2A8-926EA21E4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87" y="4635152"/>
            <a:ext cx="3762325" cy="216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06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C2A61400-32F5-4465-B574-8461744F1D63}"/>
              </a:ext>
            </a:extLst>
          </p:cNvPr>
          <p:cNvCxnSpPr/>
          <p:nvPr/>
        </p:nvCxnSpPr>
        <p:spPr>
          <a:xfrm>
            <a:off x="6681191" y="1625948"/>
            <a:ext cx="0" cy="446734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6681192" y="1191096"/>
            <a:ext cx="2952328" cy="357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기업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72480" y="1628800"/>
            <a:ext cx="9361040" cy="46085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32520" y="159023"/>
            <a:ext cx="2930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처리 절차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8526" y="100301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5" name="직사각형 14"/>
          <p:cNvSpPr>
            <a:spLocks/>
          </p:cNvSpPr>
          <p:nvPr/>
        </p:nvSpPr>
        <p:spPr>
          <a:xfrm>
            <a:off x="8337381" y="1844824"/>
            <a:ext cx="1139127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dirty="0">
                <a:solidFill>
                  <a:schemeClr val="tx1"/>
                </a:solidFill>
              </a:rPr>
              <a:t>참여신청서 작성</a:t>
            </a:r>
          </a:p>
        </p:txBody>
      </p:sp>
      <p:sp>
        <p:nvSpPr>
          <p:cNvPr id="17" name="직사각형 16"/>
          <p:cNvSpPr>
            <a:spLocks/>
          </p:cNvSpPr>
          <p:nvPr/>
        </p:nvSpPr>
        <p:spPr>
          <a:xfrm>
            <a:off x="6904483" y="2452044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신청</a:t>
            </a:r>
          </a:p>
        </p:txBody>
      </p:sp>
      <p:sp>
        <p:nvSpPr>
          <p:cNvPr id="19" name="직사각형 18"/>
          <p:cNvSpPr>
            <a:spLocks/>
          </p:cNvSpPr>
          <p:nvPr/>
        </p:nvSpPr>
        <p:spPr>
          <a:xfrm>
            <a:off x="5214233" y="3348416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접수</a:t>
            </a:r>
          </a:p>
        </p:txBody>
      </p:sp>
      <p:sp>
        <p:nvSpPr>
          <p:cNvPr id="27" name="직사각형 26"/>
          <p:cNvSpPr>
            <a:spLocks/>
          </p:cNvSpPr>
          <p:nvPr/>
        </p:nvSpPr>
        <p:spPr>
          <a:xfrm>
            <a:off x="6904483" y="3348416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회수</a:t>
            </a:r>
            <a:r>
              <a:rPr lang="en-US" altLang="ko-KR" sz="1000" b="1" dirty="0">
                <a:solidFill>
                  <a:srgbClr val="0070C0"/>
                </a:solidFill>
              </a:rPr>
              <a:t>(</a:t>
            </a:r>
            <a:r>
              <a:rPr lang="ko-KR" altLang="en-US" sz="1000" b="1" dirty="0">
                <a:solidFill>
                  <a:srgbClr val="0070C0"/>
                </a:solidFill>
              </a:rPr>
              <a:t>신청</a:t>
            </a:r>
            <a:r>
              <a:rPr lang="en-US" altLang="ko-KR" sz="1000" b="1" dirty="0">
                <a:solidFill>
                  <a:srgbClr val="0070C0"/>
                </a:solidFill>
              </a:rPr>
              <a:t>)</a:t>
            </a:r>
            <a:endParaRPr lang="ko-KR" altLang="en-US" sz="1000" b="1" dirty="0">
              <a:solidFill>
                <a:srgbClr val="0070C0"/>
              </a:solidFill>
            </a:endParaRPr>
          </a:p>
        </p:txBody>
      </p:sp>
      <p:cxnSp>
        <p:nvCxnSpPr>
          <p:cNvPr id="28" name="꺾인 연결선 80"/>
          <p:cNvCxnSpPr>
            <a:cxnSpLocks/>
            <a:stCxn id="27" idx="3"/>
            <a:endCxn id="15" idx="2"/>
          </p:cNvCxnSpPr>
          <p:nvPr/>
        </p:nvCxnSpPr>
        <p:spPr>
          <a:xfrm flipV="1">
            <a:off x="8042083" y="2096824"/>
            <a:ext cx="864862" cy="1377592"/>
          </a:xfrm>
          <a:prstGeom prst="bentConnector2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cxnSpLocks/>
            <a:stCxn id="17" idx="1"/>
            <a:endCxn id="18" idx="3"/>
          </p:cNvCxnSpPr>
          <p:nvPr/>
        </p:nvCxnSpPr>
        <p:spPr>
          <a:xfrm flipH="1">
            <a:off x="6464724" y="2578044"/>
            <a:ext cx="439759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0F5CF159-E19A-473D-B286-A233E8702A23}"/>
              </a:ext>
            </a:extLst>
          </p:cNvPr>
          <p:cNvSpPr/>
          <p:nvPr/>
        </p:nvSpPr>
        <p:spPr>
          <a:xfrm>
            <a:off x="272477" y="1191096"/>
            <a:ext cx="6297897" cy="357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운영기관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EA5728B-528C-4DDD-BEBC-7368A73E8B33}"/>
              </a:ext>
            </a:extLst>
          </p:cNvPr>
          <p:cNvSpPr/>
          <p:nvPr/>
        </p:nvSpPr>
        <p:spPr>
          <a:xfrm>
            <a:off x="272480" y="763614"/>
            <a:ext cx="6297894" cy="357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고용안정정보망</a:t>
            </a:r>
            <a:r>
              <a:rPr lang="en-US" altLang="ko-KR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(</a:t>
            </a:r>
            <a:r>
              <a:rPr lang="ko-KR" altLang="en-US" b="1" dirty="0" err="1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내부망</a:t>
            </a:r>
            <a:r>
              <a:rPr lang="en-US" altLang="ko-KR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)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010C4156-6D71-4705-A925-7F771BBB5D01}"/>
              </a:ext>
            </a:extLst>
          </p:cNvPr>
          <p:cNvSpPr>
            <a:spLocks/>
          </p:cNvSpPr>
          <p:nvPr/>
        </p:nvSpPr>
        <p:spPr>
          <a:xfrm>
            <a:off x="5432775" y="5757132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보완요청</a:t>
            </a:r>
          </a:p>
        </p:txBody>
      </p:sp>
      <p:cxnSp>
        <p:nvCxnSpPr>
          <p:cNvPr id="70" name="꺾인 연결선 25">
            <a:extLst>
              <a:ext uri="{FF2B5EF4-FFF2-40B4-BE49-F238E27FC236}">
                <a16:creationId xmlns:a16="http://schemas.microsoft.com/office/drawing/2014/main" id="{5F9474D2-CF2E-4012-98DC-453A50596791}"/>
              </a:ext>
            </a:extLst>
          </p:cNvPr>
          <p:cNvCxnSpPr>
            <a:cxnSpLocks/>
            <a:stCxn id="69" idx="3"/>
          </p:cNvCxnSpPr>
          <p:nvPr/>
        </p:nvCxnSpPr>
        <p:spPr>
          <a:xfrm flipV="1">
            <a:off x="6570375" y="2096824"/>
            <a:ext cx="2559089" cy="3786308"/>
          </a:xfrm>
          <a:prstGeom prst="bentConnector2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직사각형 119">
            <a:extLst>
              <a:ext uri="{FF2B5EF4-FFF2-40B4-BE49-F238E27FC236}">
                <a16:creationId xmlns:a16="http://schemas.microsoft.com/office/drawing/2014/main" id="{1383E084-CD40-4110-94A5-AB6FEFE42F5B}"/>
              </a:ext>
            </a:extLst>
          </p:cNvPr>
          <p:cNvSpPr>
            <a:spLocks/>
          </p:cNvSpPr>
          <p:nvPr/>
        </p:nvSpPr>
        <p:spPr>
          <a:xfrm>
            <a:off x="2377431" y="4089332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1000" b="1" dirty="0">
                <a:solidFill>
                  <a:srgbClr val="0070C0"/>
                </a:solidFill>
              </a:rPr>
              <a:t>승인</a:t>
            </a: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502F4236-33B5-4F75-A95E-E43F79510716}"/>
              </a:ext>
            </a:extLst>
          </p:cNvPr>
          <p:cNvSpPr>
            <a:spLocks/>
          </p:cNvSpPr>
          <p:nvPr/>
        </p:nvSpPr>
        <p:spPr>
          <a:xfrm>
            <a:off x="568015" y="3681056"/>
            <a:ext cx="114187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승인취소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D371882-0626-4E2C-95EA-A7A44F68DBEF}"/>
              </a:ext>
            </a:extLst>
          </p:cNvPr>
          <p:cNvSpPr>
            <a:spLocks/>
          </p:cNvSpPr>
          <p:nvPr/>
        </p:nvSpPr>
        <p:spPr>
          <a:xfrm>
            <a:off x="4095128" y="5757132"/>
            <a:ext cx="1125960" cy="2552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FF0000"/>
                </a:solidFill>
              </a:rPr>
              <a:t>반려</a:t>
            </a: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E383B64C-5C23-4EE6-B19F-FE7CE772CD6C}"/>
              </a:ext>
            </a:extLst>
          </p:cNvPr>
          <p:cNvCxnSpPr>
            <a:cxnSpLocks/>
          </p:cNvCxnSpPr>
          <p:nvPr/>
        </p:nvCxnSpPr>
        <p:spPr>
          <a:xfrm>
            <a:off x="5777148" y="2725209"/>
            <a:ext cx="5884" cy="6232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화살표 연결선 86">
            <a:extLst>
              <a:ext uri="{FF2B5EF4-FFF2-40B4-BE49-F238E27FC236}">
                <a16:creationId xmlns:a16="http://schemas.microsoft.com/office/drawing/2014/main" id="{16D99A7F-5B92-4612-97D0-D4E96965C6B7}"/>
              </a:ext>
            </a:extLst>
          </p:cNvPr>
          <p:cNvCxnSpPr>
            <a:cxnSpLocks/>
          </p:cNvCxnSpPr>
          <p:nvPr/>
        </p:nvCxnSpPr>
        <p:spPr>
          <a:xfrm>
            <a:off x="6235511" y="3616897"/>
            <a:ext cx="13633" cy="214088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71CA1A38-3EA2-4318-9B30-393552917681}"/>
              </a:ext>
            </a:extLst>
          </p:cNvPr>
          <p:cNvCxnSpPr>
            <a:cxnSpLocks/>
            <a:stCxn id="19" idx="2"/>
            <a:endCxn id="96" idx="3"/>
          </p:cNvCxnSpPr>
          <p:nvPr/>
        </p:nvCxnSpPr>
        <p:spPr>
          <a:xfrm rot="5400000">
            <a:off x="5271803" y="3704834"/>
            <a:ext cx="615649" cy="406813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꺾인 연결선 25">
            <a:extLst>
              <a:ext uri="{FF2B5EF4-FFF2-40B4-BE49-F238E27FC236}">
                <a16:creationId xmlns:a16="http://schemas.microsoft.com/office/drawing/2014/main" id="{4EB0D8E9-6A12-4225-8C0C-AEFD88BE3DC7}"/>
              </a:ext>
            </a:extLst>
          </p:cNvPr>
          <p:cNvCxnSpPr>
            <a:cxnSpLocks/>
            <a:stCxn id="56" idx="1"/>
          </p:cNvCxnSpPr>
          <p:nvPr/>
        </p:nvCxnSpPr>
        <p:spPr>
          <a:xfrm rot="10800000" flipV="1">
            <a:off x="3636738" y="5884746"/>
            <a:ext cx="458390" cy="644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DA14FAC7-E2A5-42E4-8B53-D969614D0228}"/>
              </a:ext>
            </a:extLst>
          </p:cNvPr>
          <p:cNvGrpSpPr/>
          <p:nvPr/>
        </p:nvGrpSpPr>
        <p:grpSpPr>
          <a:xfrm>
            <a:off x="3276735" y="5733256"/>
            <a:ext cx="308113" cy="308113"/>
            <a:chOff x="11395867" y="1730200"/>
            <a:chExt cx="308113" cy="308113"/>
          </a:xfrm>
        </p:grpSpPr>
        <p:sp>
          <p:nvSpPr>
            <p:cNvPr id="110" name="타원 109">
              <a:extLst>
                <a:ext uri="{FF2B5EF4-FFF2-40B4-BE49-F238E27FC236}">
                  <a16:creationId xmlns:a16="http://schemas.microsoft.com/office/drawing/2014/main" id="{2E2AEF44-5175-429C-AE4E-C136D969A969}"/>
                </a:ext>
              </a:extLst>
            </p:cNvPr>
            <p:cNvSpPr/>
            <p:nvPr/>
          </p:nvSpPr>
          <p:spPr>
            <a:xfrm>
              <a:off x="11395867" y="1730200"/>
              <a:ext cx="308113" cy="3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B34DFDA8-A88F-4F35-B375-2136FD21DE72}"/>
                </a:ext>
              </a:extLst>
            </p:cNvPr>
            <p:cNvCxnSpPr>
              <a:stCxn id="110" idx="1"/>
              <a:endCxn id="110" idx="5"/>
            </p:cNvCxnSpPr>
            <p:nvPr/>
          </p:nvCxnSpPr>
          <p:spPr>
            <a:xfrm>
              <a:off x="11440989" y="1775322"/>
              <a:ext cx="217869" cy="21786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>
              <a:extLst>
                <a:ext uri="{FF2B5EF4-FFF2-40B4-BE49-F238E27FC236}">
                  <a16:creationId xmlns:a16="http://schemas.microsoft.com/office/drawing/2014/main" id="{7BC081B7-9FFA-464F-AA3D-9C23B90D6F81}"/>
                </a:ext>
              </a:extLst>
            </p:cNvPr>
            <p:cNvCxnSpPr>
              <a:stCxn id="110" idx="3"/>
              <a:endCxn id="110" idx="7"/>
            </p:cNvCxnSpPr>
            <p:nvPr/>
          </p:nvCxnSpPr>
          <p:spPr>
            <a:xfrm flipV="1">
              <a:off x="11440989" y="1775322"/>
              <a:ext cx="217869" cy="21786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연결선: 꺾임 118">
            <a:extLst>
              <a:ext uri="{FF2B5EF4-FFF2-40B4-BE49-F238E27FC236}">
                <a16:creationId xmlns:a16="http://schemas.microsoft.com/office/drawing/2014/main" id="{2E642CDA-29D5-4C18-9FDB-EC7BAC58E0A2}"/>
              </a:ext>
            </a:extLst>
          </p:cNvPr>
          <p:cNvCxnSpPr>
            <a:cxnSpLocks/>
            <a:stCxn id="15" idx="1"/>
            <a:endCxn id="17" idx="0"/>
          </p:cNvCxnSpPr>
          <p:nvPr/>
        </p:nvCxnSpPr>
        <p:spPr>
          <a:xfrm rot="10800000" flipV="1">
            <a:off x="7473283" y="1970824"/>
            <a:ext cx="864098" cy="48122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화살표 연결선 135">
            <a:extLst>
              <a:ext uri="{FF2B5EF4-FFF2-40B4-BE49-F238E27FC236}">
                <a16:creationId xmlns:a16="http://schemas.microsoft.com/office/drawing/2014/main" id="{D145B607-74D5-4067-A60D-EF847034A94F}"/>
              </a:ext>
            </a:extLst>
          </p:cNvPr>
          <p:cNvCxnSpPr>
            <a:cxnSpLocks/>
          </p:cNvCxnSpPr>
          <p:nvPr/>
        </p:nvCxnSpPr>
        <p:spPr>
          <a:xfrm>
            <a:off x="6235511" y="2591928"/>
            <a:ext cx="0" cy="7564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다이아몬드 17"/>
          <p:cNvSpPr/>
          <p:nvPr/>
        </p:nvSpPr>
        <p:spPr>
          <a:xfrm>
            <a:off x="5097016" y="2430880"/>
            <a:ext cx="1367708" cy="294329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dirty="0">
                <a:solidFill>
                  <a:schemeClr val="tx1"/>
                </a:solidFill>
              </a:rPr>
              <a:t>검토</a:t>
            </a:r>
          </a:p>
        </p:txBody>
      </p:sp>
      <p:cxnSp>
        <p:nvCxnSpPr>
          <p:cNvPr id="151" name="직선 화살표 연결선 150">
            <a:extLst>
              <a:ext uri="{FF2B5EF4-FFF2-40B4-BE49-F238E27FC236}">
                <a16:creationId xmlns:a16="http://schemas.microsoft.com/office/drawing/2014/main" id="{5209874C-AB0E-4892-B696-84EC04C52598}"/>
              </a:ext>
            </a:extLst>
          </p:cNvPr>
          <p:cNvCxnSpPr>
            <a:cxnSpLocks/>
            <a:stCxn id="17" idx="2"/>
            <a:endCxn id="27" idx="0"/>
          </p:cNvCxnSpPr>
          <p:nvPr/>
        </p:nvCxnSpPr>
        <p:spPr>
          <a:xfrm>
            <a:off x="7473283" y="2704044"/>
            <a:ext cx="0" cy="644372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연결선: 꺾임 49">
            <a:extLst>
              <a:ext uri="{FF2B5EF4-FFF2-40B4-BE49-F238E27FC236}">
                <a16:creationId xmlns:a16="http://schemas.microsoft.com/office/drawing/2014/main" id="{65D34372-C320-45FF-AFD8-43D23A8C7CE7}"/>
              </a:ext>
            </a:extLst>
          </p:cNvPr>
          <p:cNvCxnSpPr>
            <a:cxnSpLocks/>
            <a:stCxn id="120" idx="1"/>
            <a:endCxn id="128" idx="3"/>
          </p:cNvCxnSpPr>
          <p:nvPr/>
        </p:nvCxnSpPr>
        <p:spPr>
          <a:xfrm rot="10800000">
            <a:off x="1709885" y="3807056"/>
            <a:ext cx="667546" cy="40827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109">
            <a:extLst>
              <a:ext uri="{FF2B5EF4-FFF2-40B4-BE49-F238E27FC236}">
                <a16:creationId xmlns:a16="http://schemas.microsoft.com/office/drawing/2014/main" id="{1A40808E-1D46-4F7E-A432-864B3BB98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886" y="4363147"/>
            <a:ext cx="13751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02060"/>
                </a:solidFill>
              </a:rPr>
              <a:t>기업 요건에 </a:t>
            </a:r>
            <a:endParaRPr lang="en-US" altLang="ko-KR" sz="1000" b="1" dirty="0">
              <a:solidFill>
                <a:srgbClr val="002060"/>
              </a:solidFill>
            </a:endParaRPr>
          </a:p>
          <a:p>
            <a:pPr algn="ctr"/>
            <a:r>
              <a:rPr lang="ko-KR" altLang="en-US" sz="1000" b="1" dirty="0">
                <a:solidFill>
                  <a:srgbClr val="002060"/>
                </a:solidFill>
              </a:rPr>
              <a:t>해당하는 경우</a:t>
            </a:r>
          </a:p>
        </p:txBody>
      </p:sp>
      <p:sp>
        <p:nvSpPr>
          <p:cNvPr id="93" name="TextBox 109">
            <a:extLst>
              <a:ext uri="{FF2B5EF4-FFF2-40B4-BE49-F238E27FC236}">
                <a16:creationId xmlns:a16="http://schemas.microsoft.com/office/drawing/2014/main" id="{7B7FC8DE-0301-406F-AB4A-55C504E1F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63" y="3665745"/>
            <a:ext cx="1871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00" b="1" dirty="0">
                <a:solidFill>
                  <a:srgbClr val="C00000"/>
                </a:solidFill>
              </a:rPr>
              <a:t>고용센터에 </a:t>
            </a:r>
            <a:br>
              <a:rPr lang="en-US" altLang="ko-KR" sz="1000" b="1" dirty="0">
                <a:solidFill>
                  <a:srgbClr val="C00000"/>
                </a:solidFill>
              </a:rPr>
            </a:br>
            <a:r>
              <a:rPr lang="ko-KR" altLang="en-US" sz="1000" b="1" dirty="0">
                <a:solidFill>
                  <a:srgbClr val="C00000"/>
                </a:solidFill>
              </a:rPr>
              <a:t>적격 여부 조회 </a:t>
            </a:r>
            <a:r>
              <a:rPr lang="en-US" altLang="ko-KR" sz="1000" b="1" dirty="0">
                <a:solidFill>
                  <a:srgbClr val="C00000"/>
                </a:solidFill>
              </a:rPr>
              <a:t>∙ </a:t>
            </a:r>
            <a:r>
              <a:rPr lang="ko-KR" altLang="en-US" sz="1000" b="1" dirty="0">
                <a:solidFill>
                  <a:srgbClr val="C00000"/>
                </a:solidFill>
              </a:rPr>
              <a:t>확인</a:t>
            </a:r>
          </a:p>
        </p:txBody>
      </p:sp>
      <p:cxnSp>
        <p:nvCxnSpPr>
          <p:cNvPr id="100" name="연결선: 꺾임 99">
            <a:extLst>
              <a:ext uri="{FF2B5EF4-FFF2-40B4-BE49-F238E27FC236}">
                <a16:creationId xmlns:a16="http://schemas.microsoft.com/office/drawing/2014/main" id="{05F9EA5E-752F-4FEE-851B-CEA9C7CE6F57}"/>
              </a:ext>
            </a:extLst>
          </p:cNvPr>
          <p:cNvCxnSpPr>
            <a:cxnSpLocks/>
            <a:stCxn id="120" idx="1"/>
            <a:endCxn id="102" idx="3"/>
          </p:cNvCxnSpPr>
          <p:nvPr/>
        </p:nvCxnSpPr>
        <p:spPr>
          <a:xfrm rot="10800000" flipV="1">
            <a:off x="1709885" y="4215331"/>
            <a:ext cx="667547" cy="416385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784B840F-EDE2-4B39-A582-740FF310EFD8}"/>
              </a:ext>
            </a:extLst>
          </p:cNvPr>
          <p:cNvSpPr>
            <a:spLocks/>
          </p:cNvSpPr>
          <p:nvPr/>
        </p:nvSpPr>
        <p:spPr>
          <a:xfrm>
            <a:off x="568015" y="4505717"/>
            <a:ext cx="1141869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참여제한</a:t>
            </a:r>
          </a:p>
        </p:txBody>
      </p:sp>
      <p:cxnSp>
        <p:nvCxnSpPr>
          <p:cNvPr id="103" name="직선 화살표 연결선 102">
            <a:extLst>
              <a:ext uri="{FF2B5EF4-FFF2-40B4-BE49-F238E27FC236}">
                <a16:creationId xmlns:a16="http://schemas.microsoft.com/office/drawing/2014/main" id="{0E9C4E80-1BAF-4335-AF8B-5C17BB7A9268}"/>
              </a:ext>
            </a:extLst>
          </p:cNvPr>
          <p:cNvCxnSpPr>
            <a:cxnSpLocks/>
            <a:stCxn id="120" idx="0"/>
            <a:endCxn id="107" idx="2"/>
          </p:cNvCxnSpPr>
          <p:nvPr/>
        </p:nvCxnSpPr>
        <p:spPr>
          <a:xfrm flipV="1">
            <a:off x="2946231" y="2708920"/>
            <a:ext cx="0" cy="138041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3F9C584A-0996-4787-BAAE-F488CDAFB613}"/>
              </a:ext>
            </a:extLst>
          </p:cNvPr>
          <p:cNvSpPr>
            <a:spLocks/>
          </p:cNvSpPr>
          <p:nvPr/>
        </p:nvSpPr>
        <p:spPr>
          <a:xfrm>
            <a:off x="2377431" y="2456920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협약체결</a:t>
            </a:r>
          </a:p>
        </p:txBody>
      </p:sp>
      <p:sp>
        <p:nvSpPr>
          <p:cNvPr id="113" name="TextBox 29">
            <a:extLst>
              <a:ext uri="{FF2B5EF4-FFF2-40B4-BE49-F238E27FC236}">
                <a16:creationId xmlns:a16="http://schemas.microsoft.com/office/drawing/2014/main" id="{7DA10764-EF0C-4CB3-8CD4-C0AE912F1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032" y="5135048"/>
            <a:ext cx="1364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기업 요건에 </a:t>
            </a:r>
            <a:endParaRPr lang="en-US" altLang="ko-KR" sz="10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해당하지 않는 경우</a:t>
            </a:r>
          </a:p>
        </p:txBody>
      </p:sp>
      <p:cxnSp>
        <p:nvCxnSpPr>
          <p:cNvPr id="114" name="직선 화살표 연결선 113">
            <a:extLst>
              <a:ext uri="{FF2B5EF4-FFF2-40B4-BE49-F238E27FC236}">
                <a16:creationId xmlns:a16="http://schemas.microsoft.com/office/drawing/2014/main" id="{D7541BE2-081B-4494-B388-736ADB7F5938}"/>
              </a:ext>
            </a:extLst>
          </p:cNvPr>
          <p:cNvCxnSpPr>
            <a:cxnSpLocks/>
            <a:stCxn id="128" idx="0"/>
            <a:endCxn id="115" idx="2"/>
          </p:cNvCxnSpPr>
          <p:nvPr/>
        </p:nvCxnSpPr>
        <p:spPr>
          <a:xfrm flipH="1" flipV="1">
            <a:off x="1136815" y="2708920"/>
            <a:ext cx="2135" cy="972136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6628D2F4-C1B5-43F8-82C4-21836B481E4F}"/>
              </a:ext>
            </a:extLst>
          </p:cNvPr>
          <p:cNvSpPr>
            <a:spLocks/>
          </p:cNvSpPr>
          <p:nvPr/>
        </p:nvSpPr>
        <p:spPr>
          <a:xfrm>
            <a:off x="568015" y="2456920"/>
            <a:ext cx="1137600" cy="2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rgbClr val="0070C0"/>
                </a:solidFill>
              </a:rPr>
              <a:t>협약해지</a:t>
            </a:r>
          </a:p>
        </p:txBody>
      </p: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0B1B5968-7267-4D54-A9FA-6E0598CE897F}"/>
              </a:ext>
            </a:extLst>
          </p:cNvPr>
          <p:cNvGrpSpPr/>
          <p:nvPr/>
        </p:nvGrpSpPr>
        <p:grpSpPr>
          <a:xfrm>
            <a:off x="972479" y="5722629"/>
            <a:ext cx="308113" cy="308113"/>
            <a:chOff x="11395867" y="1730200"/>
            <a:chExt cx="308113" cy="308113"/>
          </a:xfrm>
        </p:grpSpPr>
        <p:sp>
          <p:nvSpPr>
            <p:cNvPr id="123" name="타원 122">
              <a:extLst>
                <a:ext uri="{FF2B5EF4-FFF2-40B4-BE49-F238E27FC236}">
                  <a16:creationId xmlns:a16="http://schemas.microsoft.com/office/drawing/2014/main" id="{9982E9D9-F0C6-4943-B1B6-258178B7D1AB}"/>
                </a:ext>
              </a:extLst>
            </p:cNvPr>
            <p:cNvSpPr/>
            <p:nvPr/>
          </p:nvSpPr>
          <p:spPr>
            <a:xfrm>
              <a:off x="11395867" y="1730200"/>
              <a:ext cx="308113" cy="3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7" name="직선 연결선 126">
              <a:extLst>
                <a:ext uri="{FF2B5EF4-FFF2-40B4-BE49-F238E27FC236}">
                  <a16:creationId xmlns:a16="http://schemas.microsoft.com/office/drawing/2014/main" id="{9721BF59-3292-4424-8C8E-4748338D84FB}"/>
                </a:ext>
              </a:extLst>
            </p:cNvPr>
            <p:cNvCxnSpPr>
              <a:stCxn id="123" idx="1"/>
              <a:endCxn id="123" idx="5"/>
            </p:cNvCxnSpPr>
            <p:nvPr/>
          </p:nvCxnSpPr>
          <p:spPr>
            <a:xfrm>
              <a:off x="11440989" y="1775322"/>
              <a:ext cx="217869" cy="21786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연결선 129">
              <a:extLst>
                <a:ext uri="{FF2B5EF4-FFF2-40B4-BE49-F238E27FC236}">
                  <a16:creationId xmlns:a16="http://schemas.microsoft.com/office/drawing/2014/main" id="{9D0B8A18-373E-4F24-B4E0-5575D162730A}"/>
                </a:ext>
              </a:extLst>
            </p:cNvPr>
            <p:cNvCxnSpPr>
              <a:stCxn id="123" idx="3"/>
              <a:endCxn id="123" idx="7"/>
            </p:cNvCxnSpPr>
            <p:nvPr/>
          </p:nvCxnSpPr>
          <p:spPr>
            <a:xfrm flipV="1">
              <a:off x="11440989" y="1775322"/>
              <a:ext cx="217869" cy="21786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직선 화살표 연결선 147">
            <a:extLst>
              <a:ext uri="{FF2B5EF4-FFF2-40B4-BE49-F238E27FC236}">
                <a16:creationId xmlns:a16="http://schemas.microsoft.com/office/drawing/2014/main" id="{AAE13245-AB88-495A-9046-5AEFA8554F14}"/>
              </a:ext>
            </a:extLst>
          </p:cNvPr>
          <p:cNvCxnSpPr>
            <a:cxnSpLocks/>
            <a:stCxn id="96" idx="1"/>
            <a:endCxn id="120" idx="3"/>
          </p:cNvCxnSpPr>
          <p:nvPr/>
        </p:nvCxnSpPr>
        <p:spPr>
          <a:xfrm flipH="1" flipV="1">
            <a:off x="3515031" y="4215332"/>
            <a:ext cx="434874" cy="73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직선 화살표 연결선 173">
            <a:extLst>
              <a:ext uri="{FF2B5EF4-FFF2-40B4-BE49-F238E27FC236}">
                <a16:creationId xmlns:a16="http://schemas.microsoft.com/office/drawing/2014/main" id="{9919411E-429B-4AF3-8BBA-9EE3DFF56D5A}"/>
              </a:ext>
            </a:extLst>
          </p:cNvPr>
          <p:cNvCxnSpPr>
            <a:cxnSpLocks/>
          </p:cNvCxnSpPr>
          <p:nvPr/>
        </p:nvCxnSpPr>
        <p:spPr>
          <a:xfrm>
            <a:off x="1124162" y="4769612"/>
            <a:ext cx="2373" cy="891636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E01448A6-28D5-4077-8BEF-8642AD478746}"/>
              </a:ext>
            </a:extLst>
          </p:cNvPr>
          <p:cNvSpPr/>
          <p:nvPr/>
        </p:nvSpPr>
        <p:spPr>
          <a:xfrm>
            <a:off x="6681191" y="764807"/>
            <a:ext cx="2953141" cy="357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err="1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워크넷</a:t>
            </a:r>
            <a:r>
              <a:rPr lang="ko-KR" altLang="en-US" b="1" dirty="0">
                <a:solidFill>
                  <a:schemeClr val="tx1"/>
                </a:solidFill>
                <a:latin typeface="한컴 고딕" pitchFamily="2" charset="-127"/>
                <a:ea typeface="한컴 고딕" pitchFamily="2" charset="-127"/>
              </a:rPr>
              <a:t> 홈페이지</a:t>
            </a:r>
            <a:endParaRPr lang="en-US" altLang="ko-KR" b="1" dirty="0">
              <a:solidFill>
                <a:schemeClr val="tx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cxnSp>
        <p:nvCxnSpPr>
          <p:cNvPr id="121" name="직선 화살표 연결선 120">
            <a:extLst>
              <a:ext uri="{FF2B5EF4-FFF2-40B4-BE49-F238E27FC236}">
                <a16:creationId xmlns:a16="http://schemas.microsoft.com/office/drawing/2014/main" id="{F611793D-CDD3-45D4-8216-35D92C42AD2E}"/>
              </a:ext>
            </a:extLst>
          </p:cNvPr>
          <p:cNvCxnSpPr>
            <a:cxnSpLocks/>
            <a:stCxn id="96" idx="2"/>
            <a:endCxn id="56" idx="0"/>
          </p:cNvCxnSpPr>
          <p:nvPr/>
        </p:nvCxnSpPr>
        <p:spPr>
          <a:xfrm flipH="1">
            <a:off x="4658108" y="4365104"/>
            <a:ext cx="4955" cy="139202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다이아몬드 95">
            <a:extLst>
              <a:ext uri="{FF2B5EF4-FFF2-40B4-BE49-F238E27FC236}">
                <a16:creationId xmlns:a16="http://schemas.microsoft.com/office/drawing/2014/main" id="{17F97C61-B56A-4510-82BD-4803AAE9D282}"/>
              </a:ext>
            </a:extLst>
          </p:cNvPr>
          <p:cNvSpPr/>
          <p:nvPr/>
        </p:nvSpPr>
        <p:spPr>
          <a:xfrm>
            <a:off x="3949905" y="4067026"/>
            <a:ext cx="1426315" cy="298078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dirty="0">
                <a:solidFill>
                  <a:schemeClr val="tx1"/>
                </a:solidFill>
              </a:rPr>
              <a:t>적격심사</a:t>
            </a:r>
          </a:p>
        </p:txBody>
      </p:sp>
    </p:spTree>
    <p:extLst>
      <p:ext uri="{BB962C8B-B14F-4D97-AF65-F5344CB8AC3E}">
        <p14:creationId xmlns:p14="http://schemas.microsoft.com/office/powerpoint/2010/main" val="11885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926932"/>
              </p:ext>
            </p:extLst>
          </p:nvPr>
        </p:nvGraphicFramePr>
        <p:xfrm>
          <a:off x="6912000" y="892084"/>
          <a:ext cx="2721520" cy="3075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 err="1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워크넷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기업홈페이지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화면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(2024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시행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2024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시행 관련 내용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메뉴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사업소개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 지침 및 지원내용 확인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운영기관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신청가능한 운영기관 목록 조회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알림마당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공지사항 및 서식자료실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마이페이지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사업참여관리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도약장려금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화면에서 도약장려금 업무 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4979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509DA54-31F0-4DFF-8989-BAB3739F9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30" y="980728"/>
            <a:ext cx="5952279" cy="453650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9414885-2B57-4F87-BF8F-6866BDB5D021}"/>
              </a:ext>
            </a:extLst>
          </p:cNvPr>
          <p:cNvSpPr/>
          <p:nvPr/>
        </p:nvSpPr>
        <p:spPr>
          <a:xfrm>
            <a:off x="1969511" y="5607885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en-US" altLang="ko-KR" b="1" u="sng" dirty="0">
                <a:solidFill>
                  <a:srgbClr val="3333FF"/>
                </a:solidFill>
                <a:latin typeface="한컴 고딕" pitchFamily="2" charset="-127"/>
                <a:ea typeface="한컴 고딕" pitchFamily="2" charset="-127"/>
              </a:rPr>
              <a:t>www.work24.go.kr</a:t>
            </a:r>
            <a:endParaRPr lang="ko-KR" altLang="en-US" b="1" u="sng" dirty="0">
              <a:solidFill>
                <a:srgbClr val="3333FF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B44DFB0C-6070-430E-BB3C-17B39A22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4" y="2449463"/>
            <a:ext cx="2759163" cy="20882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D249F7A-02BE-46CF-B071-567870D3CFF2}"/>
              </a:ext>
            </a:extLst>
          </p:cNvPr>
          <p:cNvSpPr/>
          <p:nvPr/>
        </p:nvSpPr>
        <p:spPr>
          <a:xfrm>
            <a:off x="691194" y="220677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1" name="TextBox 24">
            <a:extLst>
              <a:ext uri="{FF2B5EF4-FFF2-40B4-BE49-F238E27FC236}">
                <a16:creationId xmlns:a16="http://schemas.microsoft.com/office/drawing/2014/main" id="{5D5C1E22-31CC-4E81-B6DD-63728BA9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6" y="1507476"/>
            <a:ext cx="4297835" cy="29924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CB18CF41-5A09-4094-8405-854E79D67303}"/>
              </a:ext>
            </a:extLst>
          </p:cNvPr>
          <p:cNvSpPr/>
          <p:nvPr/>
        </p:nvSpPr>
        <p:spPr>
          <a:xfrm>
            <a:off x="447400" y="149872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978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46730"/>
              </p:ext>
            </p:extLst>
          </p:nvPr>
        </p:nvGraphicFramePr>
        <p:xfrm>
          <a:off x="6912000" y="892084"/>
          <a:ext cx="2721520" cy="41738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2023.1.1~12.31.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에 지원대상 청년을 채용한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2023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사업의 지원대상이므로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사업 운영지침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('23.5)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의 적용을 받음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년에 청년을 계약직으로 채용한 후 채용일로부터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이내인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‘24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년에 정규직으로 전환하거나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'23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년에 청년을 채용하여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이내인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‘24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년에 사업참여 신청을 한 경우에도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사업 운영지침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('23.5.)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적용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en-US" altLang="ko-KR" sz="950" b="1" u="sng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2024</a:t>
                      </a:r>
                      <a:r>
                        <a:rPr lang="ko-KR" altLang="en-US" sz="950" b="1" u="sng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사업참여 신청</a:t>
                      </a:r>
                      <a:r>
                        <a:rPr lang="en-US" altLang="ko-KR" sz="950" b="1" u="sng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(24.1.29</a:t>
                      </a:r>
                      <a:r>
                        <a:rPr lang="ko-KR" altLang="en-US" sz="950" b="1" u="sng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부터</a:t>
                      </a:r>
                      <a:r>
                        <a:rPr lang="en-US" altLang="ko-KR" sz="950" b="1" u="sng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en-US" altLang="ko-KR" sz="950" b="1" u="sng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변경신청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참여기업은 입력한 담당자정보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채용계획에 대해 변경신청을 할 수 있음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운영기관 담당자가 변경신청 내용 확인 후 승인처리 시 변경내용 반영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반려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·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보완사유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운영기관에서 참여신청서를 반려 또는 보완을 요청하였을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요청 사유 확인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301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목록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6AF809A-7008-4FAE-90A2-B6E264B1A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30" y="977195"/>
            <a:ext cx="6120680" cy="5119633"/>
          </a:xfrm>
          <a:prstGeom prst="rect">
            <a:avLst/>
          </a:prstGeom>
        </p:spPr>
      </p:pic>
      <p:sp>
        <p:nvSpPr>
          <p:cNvPr id="28" name="TextBox 24">
            <a:extLst>
              <a:ext uri="{FF2B5EF4-FFF2-40B4-BE49-F238E27FC236}">
                <a16:creationId xmlns:a16="http://schemas.microsoft.com/office/drawing/2014/main" id="{942439EE-CB81-4C37-9E6C-4B285BBFD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482" y="5042833"/>
            <a:ext cx="597352" cy="1817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4911B4DB-6750-4B5C-91F7-1194CFDF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086" y="4517256"/>
            <a:ext cx="454971" cy="19666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6A55EE0B-5982-4686-B05F-4E720CCEB49C}"/>
              </a:ext>
            </a:extLst>
          </p:cNvPr>
          <p:cNvSpPr/>
          <p:nvPr/>
        </p:nvSpPr>
        <p:spPr>
          <a:xfrm>
            <a:off x="1424608" y="4153185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5A757655-C8C3-47C8-9F35-470F7A0BE2DE}"/>
              </a:ext>
            </a:extLst>
          </p:cNvPr>
          <p:cNvSpPr/>
          <p:nvPr/>
        </p:nvSpPr>
        <p:spPr>
          <a:xfrm>
            <a:off x="5455601" y="502572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DE33F156-9078-4FCA-B45A-FC5E5EC2BDA8}"/>
              </a:ext>
            </a:extLst>
          </p:cNvPr>
          <p:cNvSpPr/>
          <p:nvPr/>
        </p:nvSpPr>
        <p:spPr>
          <a:xfrm>
            <a:off x="2980899" y="4507587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61AAAC0-9EE6-405E-818A-5CC910311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989" y="5476389"/>
            <a:ext cx="2603160" cy="392540"/>
          </a:xfrm>
          <a:prstGeom prst="rect">
            <a:avLst/>
          </a:prstGeom>
        </p:spPr>
      </p:pic>
      <p:sp>
        <p:nvSpPr>
          <p:cNvPr id="24" name="TextBox 24">
            <a:extLst>
              <a:ext uri="{FF2B5EF4-FFF2-40B4-BE49-F238E27FC236}">
                <a16:creationId xmlns:a16="http://schemas.microsoft.com/office/drawing/2014/main" id="{623A6715-6E06-47B5-9FD6-6C61BB338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88" y="4437112"/>
            <a:ext cx="5997480" cy="139853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849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46421"/>
              </p:ext>
            </p:extLst>
          </p:nvPr>
        </p:nvGraphicFramePr>
        <p:xfrm>
          <a:off x="6912000" y="892084"/>
          <a:ext cx="2721520" cy="48977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운영기관 및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운영기관 찾기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운영기관 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찾기클릭후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화성상공회의소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검색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등록된 운영기관 중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“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온라인신청가능여부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가 신청가능인 운영기관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관리번호 찾기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사업자등록번호로 조회되는 유효한 고용보험사업장 목록 제공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우선지원대상기업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대규모기업 제외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고용보험관리번호가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7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로 끝나는 사업장 제외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소멸일자가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년이상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경과된 사업장 제외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관리번호 찾기에서 선택한 고용보험사업장 정보 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업종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소재지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피보험자 수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피보험자 수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 직전 월말부터 이전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년간 평균 고용보험 피보험자 수가 조회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소수점 둘째 자리에서 올림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b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</a:b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단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고용보험 신규성립일로부터 참여신청 직전 월까지의 기간이 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년이 되지 않는 경우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신규 성립 일이 속한 월부터 참여신청 직전 월까지의 평균 고용보험 피보험자 수가 조회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피보험자 수는 수정 불가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조회된 값을 그대로 사용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BED270A-56CC-4038-A97F-EC1E8627B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04" y="983562"/>
            <a:ext cx="6109314" cy="5106900"/>
          </a:xfrm>
          <a:prstGeom prst="rect">
            <a:avLst/>
          </a:prstGeom>
        </p:spPr>
      </p:pic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4222694" y="2976183"/>
            <a:ext cx="586289" cy="192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3951207" y="29761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/>
          <p:cNvSpPr/>
          <p:nvPr/>
        </p:nvSpPr>
        <p:spPr>
          <a:xfrm>
            <a:off x="5021655" y="5095548"/>
            <a:ext cx="22088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5309916" y="5076879"/>
            <a:ext cx="576064" cy="21599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533473" y="5419548"/>
            <a:ext cx="5848383" cy="59934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TextBox 24">
            <a:extLst>
              <a:ext uri="{FF2B5EF4-FFF2-40B4-BE49-F238E27FC236}">
                <a16:creationId xmlns:a16="http://schemas.microsoft.com/office/drawing/2014/main" id="{C4ADCF18-6F12-4555-AC9C-292CB1FD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74" y="4966883"/>
            <a:ext cx="2911152" cy="4526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D1CFBAD5-95F1-45C6-B9C3-2D922C3C761A}"/>
              </a:ext>
            </a:extLst>
          </p:cNvPr>
          <p:cNvSpPr/>
          <p:nvPr/>
        </p:nvSpPr>
        <p:spPr>
          <a:xfrm>
            <a:off x="255009" y="500647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570D8-A884-685C-2FEA-665429915485}"/>
              </a:ext>
            </a:extLst>
          </p:cNvPr>
          <p:cNvSpPr txBox="1"/>
          <p:nvPr/>
        </p:nvSpPr>
        <p:spPr>
          <a:xfrm>
            <a:off x="1568624" y="2976183"/>
            <a:ext cx="1152128" cy="21544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800">
                <a:solidFill>
                  <a:srgbClr val="FF0000"/>
                </a:solidFill>
              </a:rPr>
              <a:t>화성상공회의소</a:t>
            </a:r>
          </a:p>
        </p:txBody>
      </p:sp>
    </p:spTree>
    <p:extLst>
      <p:ext uri="{BB962C8B-B14F-4D97-AF65-F5344CB8AC3E}">
        <p14:creationId xmlns:p14="http://schemas.microsoft.com/office/powerpoint/2010/main" val="201283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46569"/>
              </p:ext>
            </p:extLst>
          </p:nvPr>
        </p:nvGraphicFramePr>
        <p:xfrm>
          <a:off x="6912000" y="892086"/>
          <a:ext cx="2721520" cy="44285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13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78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관련 사업장 현황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관련 사업장 작성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관리번호 찾기로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관련 사업장 등록 필수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조회된 관련 사업장은 모두 등록해야 함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관련사업장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미등록 후 추후 확인 될 시 사업참여가 제한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될 수 있음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등으로 등록한 사업장은 관련사업장으로 등록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피보험자 수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 직전 월말부터 이전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년간 평균 고용보험 피보험자 수가 조회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소수점 둘째 자리에서 올림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b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</a:b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단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고용보험 신규성립일로부터 참여신청 직전 월까지의 기간이 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년이 되지 않는 경우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신규 성립 일이 속한 월부터 참여신청 직전 월까지의 평균 고용보험 피보험자 수가 조회</a:t>
                      </a:r>
                      <a:r>
                        <a:rPr lang="en-US" altLang="ko-KR" sz="950" b="1" i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629CA8E-88BD-4DF0-9F9A-0C972B546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88" y="1484784"/>
            <a:ext cx="6214374" cy="4172123"/>
          </a:xfrm>
          <a:prstGeom prst="rect">
            <a:avLst/>
          </a:prstGeom>
        </p:spPr>
      </p:pic>
      <p:sp>
        <p:nvSpPr>
          <p:cNvPr id="4" name="TextBox 24">
            <a:extLst>
              <a:ext uri="{FF2B5EF4-FFF2-40B4-BE49-F238E27FC236}">
                <a16:creationId xmlns:a16="http://schemas.microsoft.com/office/drawing/2014/main" id="{F08BDAA0-8C6E-486F-4147-86DA3FA0D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056" y="4293096"/>
            <a:ext cx="576064" cy="21599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31356E23-2FF8-23AC-2431-B45AEAEDD5F8}"/>
              </a:ext>
            </a:extLst>
          </p:cNvPr>
          <p:cNvSpPr/>
          <p:nvPr/>
        </p:nvSpPr>
        <p:spPr>
          <a:xfrm>
            <a:off x="5229688" y="417277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477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50497"/>
              </p:ext>
            </p:extLst>
          </p:nvPr>
        </p:nvGraphicFramePr>
        <p:xfrm>
          <a:off x="6912000" y="892085"/>
          <a:ext cx="2721520" cy="53265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53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8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기준 피보험자 수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</a:t>
                      </a:r>
                      <a:r>
                        <a:rPr lang="en-US" altLang="ko-KR" sz="1050" b="1" u="none" baseline="0" dirty="0"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50" b="1" u="none" baseline="0" dirty="0">
                          <a:latin typeface="한컴 고딕" pitchFamily="2" charset="-127"/>
                          <a:ea typeface="한컴 고딕" pitchFamily="2" charset="-127"/>
                        </a:rPr>
                        <a:t>지원한도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4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기준 피보험자 수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및 관련 사업장의 피보험자 수 합산 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소수점 이하 올림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수정 불가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70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수도권 기업여부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주소를 기준으로 설정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b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</a:b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기업에서 직접 수정 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700" b="1" i="0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지원한도</a:t>
                      </a:r>
                      <a:endParaRPr lang="en-US" altLang="ko-KR" sz="1050" b="1" i="0" u="none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600" b="1" i="0" u="none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수도권 기업여부가 수도권인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기준 피보험자 수의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50% 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소수점 이하 올림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수도권 기업여부가 비 수도권인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기준 피보험자 수의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100% 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소수점 이하 올림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수정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4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매출액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(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업력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이상 기업의 경우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연 매출액이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기준 피보험자수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 1,800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값 보다 큰 경우에만 지원함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연 매출액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= {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매출액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/ 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매출액 종료일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–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매출액시작일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} X 365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기업은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22,23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매출액 중 더 높은 매출액을 선택하여 제출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업력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년미만은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매출액 심사 없음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사업개시일 기준 체크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75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(3)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EAA99B3-6A20-4F5A-9CB5-785E2B32E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27" y="1894738"/>
            <a:ext cx="6321607" cy="3239058"/>
          </a:xfrm>
          <a:prstGeom prst="rect">
            <a:avLst/>
          </a:prstGeom>
        </p:spPr>
      </p:pic>
      <p:sp>
        <p:nvSpPr>
          <p:cNvPr id="17" name="TextBox 24">
            <a:extLst>
              <a:ext uri="{FF2B5EF4-FFF2-40B4-BE49-F238E27FC236}">
                <a16:creationId xmlns:a16="http://schemas.microsoft.com/office/drawing/2014/main" id="{F257CDC5-B9F3-4555-B4A4-93440CE1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58" y="2159198"/>
            <a:ext cx="6184917" cy="105377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7B1B84BA-BDFA-4B21-A309-AF8A9519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57" y="3291392"/>
            <a:ext cx="6184918" cy="7072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0098E60-35C9-44B0-B3A3-5597C3CC3393}"/>
              </a:ext>
            </a:extLst>
          </p:cNvPr>
          <p:cNvSpPr/>
          <p:nvPr/>
        </p:nvSpPr>
        <p:spPr>
          <a:xfrm>
            <a:off x="6256939" y="21955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93237B12-8DF6-46EA-8B03-E9975A0BA405}"/>
              </a:ext>
            </a:extLst>
          </p:cNvPr>
          <p:cNvSpPr/>
          <p:nvPr/>
        </p:nvSpPr>
        <p:spPr>
          <a:xfrm>
            <a:off x="6256939" y="33694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4AB48-43B9-FA96-84F6-9A2E60921212}"/>
              </a:ext>
            </a:extLst>
          </p:cNvPr>
          <p:cNvSpPr txBox="1"/>
          <p:nvPr/>
        </p:nvSpPr>
        <p:spPr>
          <a:xfrm>
            <a:off x="2864768" y="5110224"/>
            <a:ext cx="3456384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1000" b="1" dirty="0"/>
              <a:t>사업개시일은 </a:t>
            </a:r>
            <a:r>
              <a:rPr lang="ko-KR" altLang="en-US" sz="1000" b="1" dirty="0">
                <a:solidFill>
                  <a:srgbClr val="0066FF"/>
                </a:solidFill>
              </a:rPr>
              <a:t>반드시</a:t>
            </a:r>
            <a:r>
              <a:rPr lang="ko-KR" altLang="en-US" sz="1000" b="1" dirty="0"/>
              <a:t> 사업자등록증상</a:t>
            </a:r>
            <a:r>
              <a:rPr lang="ko-KR" altLang="en-US" sz="1000" b="1" dirty="0">
                <a:solidFill>
                  <a:srgbClr val="0066FF"/>
                </a:solidFill>
              </a:rPr>
              <a:t> </a:t>
            </a:r>
            <a:r>
              <a:rPr lang="ko-KR" altLang="en-US" sz="1000" b="1" dirty="0" err="1">
                <a:solidFill>
                  <a:srgbClr val="0066FF"/>
                </a:solidFill>
              </a:rPr>
              <a:t>개업연월일</a:t>
            </a:r>
            <a:r>
              <a:rPr lang="ko-KR" altLang="en-US" sz="1000" b="1" dirty="0" err="1"/>
              <a:t>로</a:t>
            </a:r>
            <a:r>
              <a:rPr lang="ko-KR" altLang="en-US" sz="1000" b="1" dirty="0"/>
              <a:t> 기재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9D3EA-DD4F-AE59-2983-F792AF4FB45C}"/>
              </a:ext>
            </a:extLst>
          </p:cNvPr>
          <p:cNvSpPr txBox="1"/>
          <p:nvPr/>
        </p:nvSpPr>
        <p:spPr>
          <a:xfrm>
            <a:off x="2481804" y="5559212"/>
            <a:ext cx="4249197" cy="44730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1000" b="1" dirty="0"/>
              <a:t>매출액 시작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종료일은 첨부한 </a:t>
            </a:r>
            <a:r>
              <a:rPr lang="ko-KR" altLang="en-US" sz="1000" b="1" dirty="0">
                <a:solidFill>
                  <a:srgbClr val="0066FF"/>
                </a:solidFill>
              </a:rPr>
              <a:t>과세표준증명 상 기간과 동일하게 기재</a:t>
            </a:r>
            <a:endParaRPr lang="en-US" altLang="ko-KR" sz="1000" b="1" dirty="0">
              <a:solidFill>
                <a:srgbClr val="0066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b="1" dirty="0"/>
              <a:t>(ex. 23</a:t>
            </a:r>
            <a:r>
              <a:rPr lang="ko-KR" altLang="en-US" sz="1000" b="1" dirty="0"/>
              <a:t>년 과세표준증명을 제출한 경우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시작종료일은</a:t>
            </a:r>
            <a:r>
              <a:rPr lang="en-US" altLang="ko-KR" sz="1000" b="1" dirty="0"/>
              <a:t>23.1.1~23.12.31)</a:t>
            </a:r>
            <a:endParaRPr lang="ko-KR" altLang="en-US" sz="1000" b="1"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6C3DC4A4-5122-D581-D35D-47E98FB66CD0}"/>
              </a:ext>
            </a:extLst>
          </p:cNvPr>
          <p:cNvSpPr/>
          <p:nvPr/>
        </p:nvSpPr>
        <p:spPr>
          <a:xfrm rot="2624030">
            <a:off x="812992" y="4269473"/>
            <a:ext cx="2383155" cy="228600"/>
          </a:xfrm>
          <a:custGeom>
            <a:avLst/>
            <a:gdLst/>
            <a:ahLst/>
            <a:cxnLst/>
            <a:rect l="l" t="t" r="r" b="b"/>
            <a:pathLst>
              <a:path w="2383154" h="228600">
                <a:moveTo>
                  <a:pt x="2154428" y="0"/>
                </a:moveTo>
                <a:lnTo>
                  <a:pt x="2154131" y="76192"/>
                </a:lnTo>
                <a:lnTo>
                  <a:pt x="2192274" y="76326"/>
                </a:lnTo>
                <a:lnTo>
                  <a:pt x="2192020" y="152526"/>
                </a:lnTo>
                <a:lnTo>
                  <a:pt x="2153834" y="152526"/>
                </a:lnTo>
                <a:lnTo>
                  <a:pt x="2153539" y="228599"/>
                </a:lnTo>
                <a:lnTo>
                  <a:pt x="2307046" y="152526"/>
                </a:lnTo>
                <a:lnTo>
                  <a:pt x="2192020" y="152526"/>
                </a:lnTo>
                <a:lnTo>
                  <a:pt x="2307318" y="152392"/>
                </a:lnTo>
                <a:lnTo>
                  <a:pt x="2382647" y="115061"/>
                </a:lnTo>
                <a:lnTo>
                  <a:pt x="2154428" y="0"/>
                </a:lnTo>
                <a:close/>
              </a:path>
              <a:path w="2383154" h="228600">
                <a:moveTo>
                  <a:pt x="2154131" y="76192"/>
                </a:moveTo>
                <a:lnTo>
                  <a:pt x="2153835" y="152392"/>
                </a:lnTo>
                <a:lnTo>
                  <a:pt x="2192020" y="152526"/>
                </a:lnTo>
                <a:lnTo>
                  <a:pt x="2192274" y="76326"/>
                </a:lnTo>
                <a:lnTo>
                  <a:pt x="2154131" y="76192"/>
                </a:lnTo>
                <a:close/>
              </a:path>
              <a:path w="2383154" h="228600">
                <a:moveTo>
                  <a:pt x="254" y="68579"/>
                </a:moveTo>
                <a:lnTo>
                  <a:pt x="0" y="144779"/>
                </a:lnTo>
                <a:lnTo>
                  <a:pt x="2153835" y="152392"/>
                </a:lnTo>
                <a:lnTo>
                  <a:pt x="2154131" y="76192"/>
                </a:lnTo>
                <a:lnTo>
                  <a:pt x="254" y="685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AF39350-40F7-7891-3F69-1FC1642D1F36}"/>
              </a:ext>
            </a:extLst>
          </p:cNvPr>
          <p:cNvSpPr/>
          <p:nvPr/>
        </p:nvSpPr>
        <p:spPr>
          <a:xfrm rot="2619059">
            <a:off x="421419" y="4656725"/>
            <a:ext cx="2383155" cy="228600"/>
          </a:xfrm>
          <a:custGeom>
            <a:avLst/>
            <a:gdLst/>
            <a:ahLst/>
            <a:cxnLst/>
            <a:rect l="l" t="t" r="r" b="b"/>
            <a:pathLst>
              <a:path w="2383154" h="228600">
                <a:moveTo>
                  <a:pt x="2154428" y="0"/>
                </a:moveTo>
                <a:lnTo>
                  <a:pt x="2154131" y="76192"/>
                </a:lnTo>
                <a:lnTo>
                  <a:pt x="2192274" y="76326"/>
                </a:lnTo>
                <a:lnTo>
                  <a:pt x="2192020" y="152526"/>
                </a:lnTo>
                <a:lnTo>
                  <a:pt x="2153834" y="152526"/>
                </a:lnTo>
                <a:lnTo>
                  <a:pt x="2153539" y="228599"/>
                </a:lnTo>
                <a:lnTo>
                  <a:pt x="2307046" y="152526"/>
                </a:lnTo>
                <a:lnTo>
                  <a:pt x="2192020" y="152526"/>
                </a:lnTo>
                <a:lnTo>
                  <a:pt x="2307318" y="152392"/>
                </a:lnTo>
                <a:lnTo>
                  <a:pt x="2382647" y="115061"/>
                </a:lnTo>
                <a:lnTo>
                  <a:pt x="2154428" y="0"/>
                </a:lnTo>
                <a:close/>
              </a:path>
              <a:path w="2383154" h="228600">
                <a:moveTo>
                  <a:pt x="2154131" y="76192"/>
                </a:moveTo>
                <a:lnTo>
                  <a:pt x="2153835" y="152392"/>
                </a:lnTo>
                <a:lnTo>
                  <a:pt x="2192020" y="152526"/>
                </a:lnTo>
                <a:lnTo>
                  <a:pt x="2192274" y="76326"/>
                </a:lnTo>
                <a:lnTo>
                  <a:pt x="2154131" y="76192"/>
                </a:lnTo>
                <a:close/>
              </a:path>
              <a:path w="2383154" h="228600">
                <a:moveTo>
                  <a:pt x="254" y="68579"/>
                </a:moveTo>
                <a:lnTo>
                  <a:pt x="0" y="144779"/>
                </a:lnTo>
                <a:lnTo>
                  <a:pt x="2153835" y="152392"/>
                </a:lnTo>
                <a:lnTo>
                  <a:pt x="2154131" y="76192"/>
                </a:lnTo>
                <a:lnTo>
                  <a:pt x="254" y="685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952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25521"/>
              </p:ext>
            </p:extLst>
          </p:nvPr>
        </p:nvGraphicFramePr>
        <p:xfrm>
          <a:off x="6912000" y="892084"/>
          <a:ext cx="2721520" cy="35946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기업구분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채용계획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구분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기업에서 해당하는 기업구분을 직접 선택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시스템에서 정확한 해당 여부를 제공하지 않으니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오프라인으로 확인하시길 바람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- </a:t>
                      </a:r>
                      <a:r>
                        <a:rPr lang="ko-KR" altLang="en-US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일부 구분에 대하여 </a:t>
                      </a:r>
                      <a:r>
                        <a:rPr lang="en-US" altLang="ko-KR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해당</a:t>
                      </a:r>
                      <a:r>
                        <a:rPr lang="en-US" altLang="ko-KR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 </a:t>
                      </a:r>
                      <a:r>
                        <a:rPr lang="ko-KR" altLang="en-US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여부 조회 가능</a:t>
                      </a:r>
                      <a:endParaRPr lang="en-US" altLang="ko-KR" sz="950" b="1" i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   </a:t>
                      </a:r>
                      <a:r>
                        <a:rPr lang="ko-KR" altLang="en-US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별첨에 </a:t>
                      </a:r>
                      <a:r>
                        <a:rPr lang="ko-KR" altLang="en-US" sz="950" b="1" i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등록되어있는</a:t>
                      </a:r>
                      <a:r>
                        <a:rPr lang="ko-KR" altLang="en-US" sz="950" b="1" i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업종코드는 조회 가능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채용예정인원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근로계약형태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*,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근무시간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 급여 작성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*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근로계약형태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정규직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기간제계약직</a:t>
                      </a:r>
                      <a:endParaRPr lang="en-US" altLang="ko-KR" sz="9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 항목추가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최대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10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개까지 추가 가능</a:t>
                      </a:r>
                      <a:endParaRPr lang="en-US" altLang="ko-KR" sz="950" b="1" i="0" u="none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93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(4)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11E3640-152B-42D3-BCDC-2E3B42AF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711" y="1184232"/>
            <a:ext cx="6199918" cy="4610274"/>
          </a:xfrm>
          <a:prstGeom prst="rect">
            <a:avLst/>
          </a:prstGeom>
        </p:spPr>
      </p:pic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5915900" y="5478611"/>
            <a:ext cx="585519" cy="21602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4F9C22D3-7146-4CB0-8F43-027E6424FCE1}"/>
              </a:ext>
            </a:extLst>
          </p:cNvPr>
          <p:cNvSpPr/>
          <p:nvPr/>
        </p:nvSpPr>
        <p:spPr>
          <a:xfrm>
            <a:off x="5635797" y="5493385"/>
            <a:ext cx="216000" cy="2078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758F1BA0-B8BF-413B-9EF1-4206643F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9" y="3538054"/>
            <a:ext cx="6075501" cy="187924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A730BC08-B45F-4E8A-AA33-652176CA354A}"/>
              </a:ext>
            </a:extLst>
          </p:cNvPr>
          <p:cNvSpPr/>
          <p:nvPr/>
        </p:nvSpPr>
        <p:spPr>
          <a:xfrm>
            <a:off x="363711" y="3095569"/>
            <a:ext cx="216000" cy="2078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7B0E0CB-79F7-4992-9108-CEEDCD4451B3}"/>
              </a:ext>
            </a:extLst>
          </p:cNvPr>
          <p:cNvSpPr/>
          <p:nvPr/>
        </p:nvSpPr>
        <p:spPr>
          <a:xfrm>
            <a:off x="363711" y="1020028"/>
            <a:ext cx="216000" cy="2078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7" name="TextBox 24">
            <a:extLst>
              <a:ext uri="{FF2B5EF4-FFF2-40B4-BE49-F238E27FC236}">
                <a16:creationId xmlns:a16="http://schemas.microsoft.com/office/drawing/2014/main" id="{1F78C280-B56D-40B1-942A-0757329B5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8" y="1461114"/>
            <a:ext cx="6075501" cy="60798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913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79532"/>
              </p:ext>
            </p:extLst>
          </p:nvPr>
        </p:nvGraphicFramePr>
        <p:xfrm>
          <a:off x="6912000" y="892084"/>
          <a:ext cx="2721520" cy="2297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참여신청서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채용자 정보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첨부서류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 정보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동 사업으로 지원받고자 하는 청년을 참여신청일 직전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이내 먼저 채용한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체크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→ 채용자 성명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 등록 가능</a:t>
                      </a:r>
                      <a:endParaRPr lang="en-US" altLang="ko-KR" sz="110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 정보 항목추가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en-US" altLang="ko-KR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등록할 채용자가 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명 이상인 경우</a:t>
                      </a:r>
                      <a:r>
                        <a:rPr lang="en-US" altLang="ko-KR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항목추가를 선택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후 채용자 정보 추가 작성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93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참여신청서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(5)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1111360-CAAE-49FE-9AAA-9C5452634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12" y="1160748"/>
            <a:ext cx="6231315" cy="4752528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348012" y="1160748"/>
            <a:ext cx="6231316" cy="1584176"/>
            <a:chOff x="328692" y="3013885"/>
            <a:chExt cx="6424539" cy="1472610"/>
          </a:xfrm>
        </p:grpSpPr>
        <p:sp>
          <p:nvSpPr>
            <p:cNvPr id="34" name="TextBox 24"/>
            <p:cNvSpPr txBox="1">
              <a:spLocks noChangeArrowheads="1"/>
            </p:cNvSpPr>
            <p:nvPr/>
          </p:nvSpPr>
          <p:spPr bwMode="auto">
            <a:xfrm>
              <a:off x="328692" y="3013885"/>
              <a:ext cx="6424539" cy="14726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 b="1" dirty="0">
                <a:latin typeface="한컴 고딕" pitchFamily="2" charset="-127"/>
                <a:ea typeface="한컴 고딕" pitchFamily="2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6465200" y="3042083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>
                  <a:solidFill>
                    <a:schemeClr val="bg1"/>
                  </a:solidFill>
                  <a:latin typeface="한컴 고딕" pitchFamily="2" charset="-127"/>
                  <a:ea typeface="한컴 고딕" pitchFamily="2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5609883" y="2437275"/>
            <a:ext cx="899581" cy="218859"/>
            <a:chOff x="5077066" y="4985568"/>
            <a:chExt cx="1042294" cy="218859"/>
          </a:xfrm>
        </p:grpSpPr>
        <p:sp>
          <p:nvSpPr>
            <p:cNvPr id="27" name="타원 26"/>
            <p:cNvSpPr/>
            <p:nvPr/>
          </p:nvSpPr>
          <p:spPr>
            <a:xfrm>
              <a:off x="5077066" y="4985568"/>
              <a:ext cx="261026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>
                  <a:solidFill>
                    <a:schemeClr val="bg1"/>
                  </a:solidFill>
                  <a:latin typeface="한컴 고딕" pitchFamily="2" charset="-127"/>
                  <a:ea typeface="한컴 고딕" pitchFamily="2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  <p:sp>
          <p:nvSpPr>
            <p:cNvPr id="28" name="TextBox 24"/>
            <p:cNvSpPr txBox="1">
              <a:spLocks noChangeArrowheads="1"/>
            </p:cNvSpPr>
            <p:nvPr/>
          </p:nvSpPr>
          <p:spPr bwMode="auto">
            <a:xfrm>
              <a:off x="5432091" y="4988428"/>
              <a:ext cx="687269" cy="21599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 b="1" dirty="0">
                <a:latin typeface="한컴 고딕" pitchFamily="2" charset="-127"/>
                <a:ea typeface="한컴 고딕" pitchFamily="2" charset="-127"/>
              </a:endParaRPr>
            </a:p>
          </p:txBody>
        </p:sp>
      </p:grpSp>
      <p:sp>
        <p:nvSpPr>
          <p:cNvPr id="2" name="타원 1">
            <a:extLst>
              <a:ext uri="{FF2B5EF4-FFF2-40B4-BE49-F238E27FC236}">
                <a16:creationId xmlns:a16="http://schemas.microsoft.com/office/drawing/2014/main" id="{379F2B0C-41D7-0A08-F96D-DCB5B489EE20}"/>
              </a:ext>
            </a:extLst>
          </p:cNvPr>
          <p:cNvSpPr/>
          <p:nvPr/>
        </p:nvSpPr>
        <p:spPr>
          <a:xfrm>
            <a:off x="1257669" y="46531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591036D1-C67C-0FA9-BA4F-E5E321AD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11" y="4383749"/>
            <a:ext cx="6231316" cy="158417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595AB3-0E8A-7FCB-E3D3-EF0327BD924F}"/>
              </a:ext>
            </a:extLst>
          </p:cNvPr>
          <p:cNvSpPr txBox="1"/>
          <p:nvPr/>
        </p:nvSpPr>
        <p:spPr>
          <a:xfrm>
            <a:off x="7041954" y="3429000"/>
            <a:ext cx="2516034" cy="15881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ko-KR" altLang="en-US" sz="1000" b="1" dirty="0">
                <a:solidFill>
                  <a:srgbClr val="FF0000"/>
                </a:solidFill>
                <a:latin typeface="한컴 고딕" pitchFamily="2" charset="-127"/>
                <a:ea typeface="한컴 고딕" pitchFamily="2" charset="-127"/>
              </a:rPr>
              <a:t>필수 첨부서류</a:t>
            </a:r>
            <a:endParaRPr lang="en-US" altLang="ko-KR" sz="1000" b="1" u="none" baseline="0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ko-KR" altLang="en-US" sz="1000" b="1" u="none" baseline="0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사업자등록증 </a:t>
            </a:r>
            <a:r>
              <a:rPr lang="en-US" altLang="ko-KR" sz="1000" b="1" u="none" baseline="0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r>
              <a:rPr lang="ko-KR" altLang="en-US" sz="1000" b="1" u="none" baseline="0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부</a:t>
            </a:r>
            <a:endParaRPr lang="en-US" altLang="ko-KR" sz="1000" b="1" u="none" baseline="0" dirty="0">
              <a:solidFill>
                <a:srgbClr val="0066FF"/>
              </a:solidFill>
              <a:latin typeface="한컴 고딕" pitchFamily="2" charset="-127"/>
              <a:ea typeface="한컴 고딕" pitchFamily="2" charset="-127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ko-KR" altLang="en-US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법인등기부등본 </a:t>
            </a: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r>
              <a:rPr lang="ko-KR" altLang="en-US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부</a:t>
            </a:r>
            <a:endParaRPr lang="en-US" altLang="ko-KR" sz="1000" b="1" dirty="0">
              <a:solidFill>
                <a:srgbClr val="0066FF"/>
              </a:solidFill>
              <a:latin typeface="한컴 고딕" pitchFamily="2" charset="-127"/>
              <a:ea typeface="한컴 고딕" pitchFamily="2" charset="-127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ko-KR" altLang="en-US" sz="1000" b="1" u="none" baseline="0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부가세과세표준증명</a:t>
            </a: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r>
              <a:rPr lang="ko-KR" altLang="en-US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부</a:t>
            </a:r>
            <a:endParaRPr lang="en-US" altLang="ko-KR" sz="1000" b="1" dirty="0">
              <a:solidFill>
                <a:srgbClr val="0066FF"/>
              </a:solidFill>
              <a:latin typeface="한컴 고딕" pitchFamily="2" charset="-127"/>
              <a:ea typeface="한컴 고딕" pitchFamily="2" charset="-127"/>
            </a:endParaRPr>
          </a:p>
          <a:p>
            <a:pPr marR="0" lvl="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       (2022</a:t>
            </a:r>
            <a:r>
              <a:rPr lang="ko-KR" altLang="en-US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년</a:t>
            </a: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, 2023</a:t>
            </a:r>
            <a:r>
              <a:rPr lang="ko-KR" altLang="en-US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년 중 </a:t>
            </a: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r>
              <a:rPr lang="ko-KR" altLang="en-US" sz="1000" b="1" dirty="0" err="1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개년도분</a:t>
            </a:r>
            <a:r>
              <a:rPr lang="en-US" altLang="ko-KR" sz="1000" b="1" dirty="0">
                <a:solidFill>
                  <a:srgbClr val="0066FF"/>
                </a:solidFill>
                <a:latin typeface="한컴 고딕" pitchFamily="2" charset="-127"/>
                <a:ea typeface="한컴 고딕" pitchFamily="2" charset="-127"/>
              </a:rPr>
              <a:t>)</a:t>
            </a:r>
            <a:endParaRPr lang="ko-KR" altLang="en-US" dirty="0">
              <a:solidFill>
                <a:srgbClr val="0066FF"/>
              </a:solidFill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169483C5-D55A-1343-2E82-35DE6F9FE55A}"/>
              </a:ext>
            </a:extLst>
          </p:cNvPr>
          <p:cNvSpPr/>
          <p:nvPr/>
        </p:nvSpPr>
        <p:spPr>
          <a:xfrm rot="20186706">
            <a:off x="4679023" y="4134756"/>
            <a:ext cx="2383155" cy="228600"/>
          </a:xfrm>
          <a:custGeom>
            <a:avLst/>
            <a:gdLst/>
            <a:ahLst/>
            <a:cxnLst/>
            <a:rect l="l" t="t" r="r" b="b"/>
            <a:pathLst>
              <a:path w="2383154" h="228600">
                <a:moveTo>
                  <a:pt x="2154428" y="0"/>
                </a:moveTo>
                <a:lnTo>
                  <a:pt x="2154131" y="76192"/>
                </a:lnTo>
                <a:lnTo>
                  <a:pt x="2192274" y="76326"/>
                </a:lnTo>
                <a:lnTo>
                  <a:pt x="2192020" y="152526"/>
                </a:lnTo>
                <a:lnTo>
                  <a:pt x="2153834" y="152526"/>
                </a:lnTo>
                <a:lnTo>
                  <a:pt x="2153539" y="228599"/>
                </a:lnTo>
                <a:lnTo>
                  <a:pt x="2307046" y="152526"/>
                </a:lnTo>
                <a:lnTo>
                  <a:pt x="2192020" y="152526"/>
                </a:lnTo>
                <a:lnTo>
                  <a:pt x="2307318" y="152392"/>
                </a:lnTo>
                <a:lnTo>
                  <a:pt x="2382647" y="115061"/>
                </a:lnTo>
                <a:lnTo>
                  <a:pt x="2154428" y="0"/>
                </a:lnTo>
                <a:close/>
              </a:path>
              <a:path w="2383154" h="228600">
                <a:moveTo>
                  <a:pt x="2154131" y="76192"/>
                </a:moveTo>
                <a:lnTo>
                  <a:pt x="2153835" y="152392"/>
                </a:lnTo>
                <a:lnTo>
                  <a:pt x="2192020" y="152526"/>
                </a:lnTo>
                <a:lnTo>
                  <a:pt x="2192274" y="76326"/>
                </a:lnTo>
                <a:lnTo>
                  <a:pt x="2154131" y="76192"/>
                </a:lnTo>
                <a:close/>
              </a:path>
              <a:path w="2383154" h="228600">
                <a:moveTo>
                  <a:pt x="254" y="68579"/>
                </a:moveTo>
                <a:lnTo>
                  <a:pt x="0" y="144779"/>
                </a:lnTo>
                <a:lnTo>
                  <a:pt x="2153835" y="152392"/>
                </a:lnTo>
                <a:lnTo>
                  <a:pt x="2154131" y="76192"/>
                </a:lnTo>
                <a:lnTo>
                  <a:pt x="254" y="685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607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1174</Words>
  <Application>Microsoft Office PowerPoint</Application>
  <PresentationFormat>A4 용지(210x297mm)</PresentationFormat>
  <Paragraphs>253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나눔고딕</vt:lpstr>
      <vt:lpstr>맑은 고딕</vt:lpstr>
      <vt:lpstr>한컴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Keis</dc:creator>
  <cp:lastModifiedBy>이 의숙</cp:lastModifiedBy>
  <cp:revision>2425</cp:revision>
  <dcterms:modified xsi:type="dcterms:W3CDTF">2024-02-02T02:21:55Z</dcterms:modified>
  <cp:version/>
</cp:coreProperties>
</file>